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50" r:id="rId2"/>
  </p:sldMasterIdLst>
  <p:notesMasterIdLst>
    <p:notesMasterId r:id="rId19"/>
  </p:notesMasterIdLst>
  <p:handoutMasterIdLst>
    <p:handoutMasterId r:id="rId20"/>
  </p:handoutMasterIdLst>
  <p:sldIdLst>
    <p:sldId id="256" r:id="rId3"/>
    <p:sldId id="910" r:id="rId4"/>
    <p:sldId id="912" r:id="rId5"/>
    <p:sldId id="913" r:id="rId6"/>
    <p:sldId id="936" r:id="rId7"/>
    <p:sldId id="917" r:id="rId8"/>
    <p:sldId id="918" r:id="rId9"/>
    <p:sldId id="919" r:id="rId10"/>
    <p:sldId id="932" r:id="rId11"/>
    <p:sldId id="293" r:id="rId12"/>
    <p:sldId id="934" r:id="rId13"/>
    <p:sldId id="938" r:id="rId14"/>
    <p:sldId id="937" r:id="rId15"/>
    <p:sldId id="939" r:id="rId16"/>
    <p:sldId id="940" r:id="rId17"/>
    <p:sldId id="941" r:id="rId18"/>
  </p:sldIdLst>
  <p:sldSz cx="9144000" cy="6858000" type="screen4x3"/>
  <p:notesSz cx="6858000" cy="9144000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-107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F74FC1C-AB24-B84E-83C4-2672DB918DEC}">
          <p14:sldIdLst>
            <p14:sldId id="256"/>
            <p14:sldId id="910"/>
            <p14:sldId id="912"/>
            <p14:sldId id="913"/>
            <p14:sldId id="936"/>
            <p14:sldId id="917"/>
            <p14:sldId id="918"/>
            <p14:sldId id="919"/>
            <p14:sldId id="932"/>
            <p14:sldId id="293"/>
            <p14:sldId id="934"/>
            <p14:sldId id="938"/>
            <p14:sldId id="937"/>
            <p14:sldId id="939"/>
            <p14:sldId id="940"/>
            <p14:sldId id="94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51"/>
    <a:srgbClr val="080808"/>
    <a:srgbClr val="F70146"/>
    <a:srgbClr val="FC7E7F"/>
    <a:srgbClr val="D0D8E8"/>
    <a:srgbClr val="7F7FFF"/>
    <a:srgbClr val="FFFFFF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4"/>
    <p:restoredTop sz="78195" autoAdjust="0"/>
  </p:normalViewPr>
  <p:slideViewPr>
    <p:cSldViewPr snapToGrid="0" snapToObjects="1">
      <p:cViewPr varScale="1">
        <p:scale>
          <a:sx n="78" d="100"/>
          <a:sy n="78" d="100"/>
        </p:scale>
        <p:origin x="664" y="176"/>
      </p:cViewPr>
      <p:guideLst>
        <p:guide orient="horz" pos="216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13" d="100"/>
          <a:sy n="113" d="100"/>
        </p:scale>
        <p:origin x="1218" y="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-107" charset="0"/>
              </a:defRPr>
            </a:lvl1pPr>
          </a:lstStyle>
          <a:p>
            <a:fld id="{7DC17C08-3CCC-48B3-B592-5AEA975E5E52}" type="datetime1">
              <a:rPr lang="de-DE"/>
              <a:pPr/>
              <a:t>09.08.21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-107" charset="0"/>
              </a:defRPr>
            </a:lvl1pPr>
          </a:lstStyle>
          <a:p>
            <a:fld id="{304268B2-BB08-4379-B2AD-0BB6ADF28E0B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1184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tiff>
</file>

<file path=ppt/media/image24.tiff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-107" charset="0"/>
              </a:defRPr>
            </a:lvl1pPr>
          </a:lstStyle>
          <a:p>
            <a:fld id="{0A8A1CFC-BA0C-491E-8379-6497B662734D}" type="datetime1">
              <a:rPr lang="de-DE"/>
              <a:pPr/>
              <a:t>09.08.21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-107" charset="0"/>
              </a:defRPr>
            </a:lvl1pPr>
          </a:lstStyle>
          <a:p>
            <a:fld id="{3D37F6C9-B6A5-41E4-9660-D7BE434A93AA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92003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7F6C9-B6A5-41E4-9660-D7BE434A93AA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884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7F6C9-B6A5-41E4-9660-D7BE434A93AA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3370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7F6C9-B6A5-41E4-9660-D7BE434A93AA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0073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7F6C9-B6A5-41E4-9660-D7BE434A93AA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0952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KURZ">
    <p:bg>
      <p:bgPr>
        <a:gradFill flip="none" rotWithShape="1">
          <a:gsLst>
            <a:gs pos="8000">
              <a:schemeClr val="bg1"/>
            </a:gs>
            <a:gs pos="100000">
              <a:schemeClr val="bg1">
                <a:lumMod val="6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-1"/>
            <a:ext cx="9144000" cy="6354763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chemeClr val="bg1"/>
              </a:gs>
            </a:gsLst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6" name="Bild 7" descr="AT_Pictogramm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60563" y="1490663"/>
            <a:ext cx="10888663" cy="527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78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92"/>
            <a:ext cx="524755" cy="2465387"/>
          </a:xfrm>
          <a:prstGeom prst="rect">
            <a:avLst/>
          </a:prstGeom>
        </p:spPr>
      </p:pic>
      <p:sp>
        <p:nvSpPr>
          <p:cNvPr id="7" name="Rechteck 6"/>
          <p:cNvSpPr/>
          <p:nvPr userDrawn="1"/>
        </p:nvSpPr>
        <p:spPr>
          <a:xfrm>
            <a:off x="0" y="6354763"/>
            <a:ext cx="9144000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8" name="Untertitel 2"/>
          <p:cNvSpPr txBox="1">
            <a:spLocks/>
          </p:cNvSpPr>
          <p:nvPr userDrawn="1"/>
        </p:nvSpPr>
        <p:spPr bwMode="auto">
          <a:xfrm>
            <a:off x="720725" y="6513513"/>
            <a:ext cx="7294563" cy="28733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de-DE" sz="1000" dirty="0">
                <a:solidFill>
                  <a:srgbClr val="F70146"/>
                </a:solidFill>
                <a:latin typeface="Ubuntu Condensed" panose="020B0506030602030204" pitchFamily="34" charset="0"/>
                <a:cs typeface="Wingdings 3" charset="0"/>
              </a:rPr>
              <a:t>u</a:t>
            </a:r>
            <a:r>
              <a:rPr lang="de-DE" sz="1200" dirty="0">
                <a:solidFill>
                  <a:srgbClr val="595959"/>
                </a:solidFill>
                <a:latin typeface="Ubuntu Condensed" panose="020B0506030602030204" pitchFamily="34" charset="0"/>
              </a:rPr>
              <a:t> www.iaik.tugraz.at</a:t>
            </a:r>
          </a:p>
        </p:txBody>
      </p:sp>
      <p:cxnSp>
        <p:nvCxnSpPr>
          <p:cNvPr id="9" name="Gerade Verbindung 8"/>
          <p:cNvCxnSpPr/>
          <p:nvPr userDrawn="1"/>
        </p:nvCxnSpPr>
        <p:spPr bwMode="auto">
          <a:xfrm>
            <a:off x="720725" y="503238"/>
            <a:ext cx="8207375" cy="15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ogo TU Graz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0" t="-1250" r="-500" b="-1250"/>
          <a:stretch>
            <a:fillRect/>
          </a:stretch>
        </p:blipFill>
        <p:spPr bwMode="auto">
          <a:xfrm>
            <a:off x="8031163" y="76200"/>
            <a:ext cx="9096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platzhalter 11"/>
          <p:cNvSpPr>
            <a:spLocks noGrp="1"/>
          </p:cNvSpPr>
          <p:nvPr>
            <p:ph type="body" sz="quarter" idx="14"/>
          </p:nvPr>
        </p:nvSpPr>
        <p:spPr>
          <a:xfrm>
            <a:off x="720724" y="1134534"/>
            <a:ext cx="8169480" cy="2489199"/>
          </a:xfrm>
        </p:spPr>
        <p:txBody>
          <a:bodyPr anchor="b">
            <a:normAutofit/>
          </a:bodyPr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0"/>
              </a:spcAft>
              <a:defRPr sz="5000" b="0" u="none" baseline="0">
                <a:solidFill>
                  <a:srgbClr val="F70146"/>
                </a:solidFill>
                <a:effectLst/>
                <a:latin typeface="Ubuntu Condensed" panose="020B0506030602030204" pitchFamily="34" charset="0"/>
              </a:defRPr>
            </a:lvl1pPr>
            <a:lvl2pPr marL="0" indent="0">
              <a:spcBef>
                <a:spcPts val="1600"/>
              </a:spcBef>
              <a:buNone/>
              <a:defRPr sz="2000" b="1">
                <a:solidFill>
                  <a:schemeClr val="tx1"/>
                </a:solidFill>
                <a:effectLst/>
                <a:latin typeface="Ubuntu Condensed" panose="020B0506030602030204" pitchFamily="34" charset="0"/>
              </a:defRPr>
            </a:lvl2pPr>
            <a:lvl3pPr marL="3175" indent="-3175">
              <a:buNone/>
              <a:defRPr sz="2000"/>
            </a:lvl3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11" name="Datumsplatzhalter 3"/>
          <p:cNvSpPr>
            <a:spLocks noGrp="1"/>
          </p:cNvSpPr>
          <p:nvPr>
            <p:ph type="dt" sz="half" idx="15"/>
          </p:nvPr>
        </p:nvSpPr>
        <p:spPr>
          <a:xfrm>
            <a:off x="720725" y="4676038"/>
            <a:ext cx="3724275" cy="215900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effectLst/>
                <a:latin typeface="Ubuntu Condensed" panose="020B0506030602030204" pitchFamily="34" charset="0"/>
              </a:defRPr>
            </a:lvl1pPr>
          </a:lstStyle>
          <a:p>
            <a:fld id="{D7E85E7F-C49B-4185-A7F8-6391AD2B59B1}" type="datetime1">
              <a:rPr lang="de-DE" smtClean="0"/>
              <a:pPr/>
              <a:t>09.08.21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6"/>
          </p:nvPr>
        </p:nvSpPr>
        <p:spPr>
          <a:xfrm>
            <a:off x="720725" y="3960319"/>
            <a:ext cx="8229600" cy="652462"/>
          </a:xfrm>
        </p:spPr>
        <p:txBody>
          <a:bodyPr anchor="b"/>
          <a:lstStyle>
            <a:lvl1pPr>
              <a:defRPr sz="2000" b="0" i="0">
                <a:solidFill>
                  <a:schemeClr val="tx1"/>
                </a:solidFill>
                <a:effectLst/>
                <a:latin typeface="Ubuntu Condensed" panose="020B0506030602030204" pitchFamily="34" charset="0"/>
              </a:defRPr>
            </a:lvl1pPr>
          </a:lstStyle>
          <a:p>
            <a:r>
              <a:rPr lang="de-DE" b="1" dirty="0"/>
              <a:t>NAME &lt;EMAIL&gt; </a:t>
            </a:r>
          </a:p>
          <a:p>
            <a:r>
              <a:rPr lang="de-DE" dirty="0"/>
              <a:t>Institute </a:t>
            </a:r>
            <a:r>
              <a:rPr lang="de-DE" dirty="0" err="1"/>
              <a:t>for</a:t>
            </a:r>
            <a:r>
              <a:rPr lang="de-DE" dirty="0"/>
              <a:t> Applied Information Processing </a:t>
            </a:r>
            <a:r>
              <a:rPr lang="de-DE" dirty="0" err="1"/>
              <a:t>and</a:t>
            </a:r>
            <a:r>
              <a:rPr lang="de-DE" dirty="0"/>
              <a:t> Communications</a:t>
            </a:r>
          </a:p>
          <a:p>
            <a:r>
              <a:rPr lang="de-DE" dirty="0"/>
              <a:t>Graz University </a:t>
            </a:r>
            <a:r>
              <a:rPr lang="de-DE" dirty="0" err="1"/>
              <a:t>of</a:t>
            </a:r>
            <a:r>
              <a:rPr lang="de-DE" dirty="0"/>
              <a:t> Technology, Austria</a:t>
            </a:r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674" y="6354762"/>
            <a:ext cx="1211426" cy="48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789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2021-08-09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8159750" algn="r"/>
              </a:tabLst>
            </a:pPr>
            <a:r>
              <a:rPr lang="de-DE"/>
              <a:t>Institute </a:t>
            </a:r>
            <a:r>
              <a:rPr lang="de-DE" err="1"/>
              <a:t>for</a:t>
            </a:r>
            <a:r>
              <a:rPr lang="de-DE"/>
              <a:t> Applied Information Processing </a:t>
            </a:r>
            <a:r>
              <a:rPr lang="de-DE" err="1"/>
              <a:t>and</a:t>
            </a:r>
            <a:r>
              <a:rPr lang="de-DE"/>
              <a:t> Communications</a:t>
            </a:r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EFE1C802-92AF-48B3-94E9-47196C5CE1D7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14" name="Inhaltsplatzhalter 13"/>
          <p:cNvSpPr>
            <a:spLocks noGrp="1"/>
          </p:cNvSpPr>
          <p:nvPr>
            <p:ph sz="quarter" idx="20"/>
          </p:nvPr>
        </p:nvSpPr>
        <p:spPr>
          <a:xfrm>
            <a:off x="720725" y="1303333"/>
            <a:ext cx="8229600" cy="5022855"/>
          </a:xfrm>
        </p:spPr>
        <p:txBody>
          <a:bodyPr/>
          <a:lstStyle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06899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720000" y="601200"/>
            <a:ext cx="8229600" cy="521159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de-DE" dirty="0"/>
              <a:t>2021-08-09</a:t>
            </a:r>
          </a:p>
          <a:p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8159750" algn="r"/>
              </a:tabLst>
            </a:pPr>
            <a:r>
              <a:rPr lang="de-DE"/>
              <a:t>Institute </a:t>
            </a:r>
            <a:r>
              <a:rPr lang="de-DE" err="1"/>
              <a:t>for</a:t>
            </a:r>
            <a:r>
              <a:rPr lang="de-DE"/>
              <a:t> Applied Information Processing </a:t>
            </a:r>
            <a:r>
              <a:rPr lang="de-DE" err="1"/>
              <a:t>and</a:t>
            </a:r>
            <a:r>
              <a:rPr lang="de-DE"/>
              <a:t> Communications</a:t>
            </a:r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23780814-3229-418B-9A8B-538DFE2FCBF2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quarter" idx="20"/>
          </p:nvPr>
        </p:nvSpPr>
        <p:spPr>
          <a:xfrm>
            <a:off x="720725" y="1303334"/>
            <a:ext cx="3959225" cy="502285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 dirty="0"/>
          </a:p>
        </p:txBody>
      </p:sp>
      <p:sp>
        <p:nvSpPr>
          <p:cNvPr id="12" name="Inhaltsplatzhalter 2"/>
          <p:cNvSpPr>
            <a:spLocks noGrp="1"/>
          </p:cNvSpPr>
          <p:nvPr>
            <p:ph sz="quarter" idx="21"/>
          </p:nvPr>
        </p:nvSpPr>
        <p:spPr>
          <a:xfrm>
            <a:off x="4990375" y="1303334"/>
            <a:ext cx="3959225" cy="5022854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71496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720000" y="601200"/>
            <a:ext cx="8229600" cy="52115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de-DE" dirty="0"/>
              <a:t>2021-08-09</a:t>
            </a:r>
          </a:p>
          <a:p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8159750" algn="r"/>
              </a:tabLst>
            </a:pPr>
            <a:r>
              <a:rPr lang="de-DE"/>
              <a:t>Institute </a:t>
            </a:r>
            <a:r>
              <a:rPr lang="de-DE" err="1"/>
              <a:t>for</a:t>
            </a:r>
            <a:r>
              <a:rPr lang="de-DE"/>
              <a:t> Applied Information Processing </a:t>
            </a:r>
            <a:r>
              <a:rPr lang="de-DE" err="1"/>
              <a:t>and</a:t>
            </a:r>
            <a:r>
              <a:rPr lang="de-DE"/>
              <a:t> Communications</a:t>
            </a: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E8D72D5C-52C5-4258-8374-6CDA12E9CF93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1422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06748" y="2097090"/>
            <a:ext cx="8742852" cy="129960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206748" y="3728980"/>
            <a:ext cx="8742852" cy="2596984"/>
          </a:xfrm>
        </p:spPr>
        <p:txBody>
          <a:bodyPr/>
          <a:lstStyle>
            <a:lvl1pPr algn="ctr">
              <a:defRPr b="0"/>
            </a:lvl1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de-DE" dirty="0"/>
              <a:t>2021-08-09</a:t>
            </a:r>
          </a:p>
          <a:p>
            <a:endParaRPr lang="de-DE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8159750" algn="r"/>
              </a:tabLst>
            </a:pPr>
            <a:r>
              <a:rPr lang="de-DE"/>
              <a:t>Institute </a:t>
            </a:r>
            <a:r>
              <a:rPr lang="de-DE" err="1"/>
              <a:t>for</a:t>
            </a:r>
            <a:r>
              <a:rPr lang="de-DE"/>
              <a:t> Applied Information Processing </a:t>
            </a:r>
            <a:r>
              <a:rPr lang="de-DE" err="1"/>
              <a:t>and</a:t>
            </a:r>
            <a:r>
              <a:rPr lang="de-DE"/>
              <a:t> Communications</a:t>
            </a:r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 b="1"/>
            </a:lvl1pPr>
          </a:lstStyle>
          <a:p>
            <a:fld id="{24EE8588-D59E-46E0-BB85-095744DE54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6559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de-DE" dirty="0"/>
              <a:t>2021-08-09</a:t>
            </a:r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8159750" algn="r"/>
              </a:tabLst>
            </a:pPr>
            <a:r>
              <a:rPr lang="de-DE"/>
              <a:t>Institute </a:t>
            </a:r>
            <a:r>
              <a:rPr lang="de-DE" err="1"/>
              <a:t>for</a:t>
            </a:r>
            <a:r>
              <a:rPr lang="de-DE"/>
              <a:t> Applied Information Processing </a:t>
            </a:r>
            <a:r>
              <a:rPr lang="de-DE" err="1"/>
              <a:t>and</a:t>
            </a:r>
            <a:r>
              <a:rPr lang="de-DE"/>
              <a:t> Communications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6C415CEA-7E8B-4E5F-B5A8-49892D082375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3632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board +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  <a:endParaRPr lang="de-AT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1BBE-6AC6-44DC-8E03-07AE8F8939F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Rechteck 6"/>
          <p:cNvSpPr/>
          <p:nvPr userDrawn="1"/>
        </p:nvSpPr>
        <p:spPr>
          <a:xfrm>
            <a:off x="8792" y="1122359"/>
            <a:ext cx="620936" cy="6223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Rechteck 5"/>
          <p:cNvSpPr/>
          <p:nvPr userDrawn="1"/>
        </p:nvSpPr>
        <p:spPr>
          <a:xfrm>
            <a:off x="0" y="1122359"/>
            <a:ext cx="9144000" cy="573564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48851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43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fld id="{2D022F60-837D-4043-9C1A-ED491D73F684}" type="datetime1">
              <a:rPr lang="en-US" noProof="0" smtClean="0"/>
              <a:pPr/>
              <a:t>8/9/21</a:t>
            </a:fld>
            <a:endParaRPr lang="en-US" noProof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8159750" algn="r"/>
              </a:tabLst>
            </a:pPr>
            <a:r>
              <a:rPr lang="en-US" noProof="0"/>
              <a:t>Institute for Applied Information Processing and Communications</a:t>
            </a:r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EFE1C802-92AF-48B3-94E9-47196C5CE1D7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Inhaltsplatzhalter 13"/>
          <p:cNvSpPr>
            <a:spLocks noGrp="1"/>
          </p:cNvSpPr>
          <p:nvPr>
            <p:ph sz="quarter" idx="20"/>
          </p:nvPr>
        </p:nvSpPr>
        <p:spPr>
          <a:xfrm>
            <a:off x="720725" y="1278832"/>
            <a:ext cx="8229600" cy="5047357"/>
          </a:xfrm>
        </p:spPr>
        <p:txBody>
          <a:bodyPr/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0410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0490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92"/>
            <a:ext cx="524755" cy="2465387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0" y="6354763"/>
            <a:ext cx="9144000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028" name="Titelplatzhalter 1"/>
          <p:cNvSpPr>
            <a:spLocks noGrp="1"/>
          </p:cNvSpPr>
          <p:nvPr>
            <p:ph type="title"/>
          </p:nvPr>
        </p:nvSpPr>
        <p:spPr bwMode="auto">
          <a:xfrm>
            <a:off x="720725" y="601663"/>
            <a:ext cx="8229600" cy="520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1029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720725" y="1303333"/>
            <a:ext cx="8229600" cy="5022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AT" dirty="0"/>
              <a:t>Erste Ebene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en-US" dirty="0"/>
              <a:t>Vierte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720725" y="6415088"/>
            <a:ext cx="8229600" cy="26035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595959"/>
                </a:solidFill>
                <a:latin typeface="Ubuntu Condensed" panose="020B0506030602030204" pitchFamily="34" charset="0"/>
              </a:defRPr>
            </a:lvl1pPr>
          </a:lstStyle>
          <a:p>
            <a:pPr>
              <a:tabLst>
                <a:tab pos="8159750" algn="r"/>
              </a:tabLst>
            </a:pPr>
            <a:r>
              <a:rPr lang="de-DE" dirty="0"/>
              <a:t>Institute for Applied Information Processing and Communications</a:t>
            </a:r>
          </a:p>
        </p:txBody>
      </p:sp>
      <p:pic>
        <p:nvPicPr>
          <p:cNvPr id="1032" name="Picture 9" descr="Logo TU Graz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0" t="-1250" r="-500" b="-1250"/>
          <a:stretch>
            <a:fillRect/>
          </a:stretch>
        </p:blipFill>
        <p:spPr bwMode="auto">
          <a:xfrm>
            <a:off x="8031163" y="76200"/>
            <a:ext cx="9096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Gerade Verbindung 11"/>
          <p:cNvCxnSpPr/>
          <p:nvPr/>
        </p:nvCxnSpPr>
        <p:spPr bwMode="auto">
          <a:xfrm>
            <a:off x="720725" y="503238"/>
            <a:ext cx="8207375" cy="15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20725" y="6596063"/>
            <a:ext cx="3724275" cy="21590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595959"/>
                </a:solidFill>
                <a:latin typeface="Ubuntu Condensed" panose="020B0506030602030204" pitchFamily="34" charset="0"/>
              </a:defRPr>
            </a:lvl1pPr>
          </a:lstStyle>
          <a:p>
            <a:r>
              <a:rPr lang="de-DE" dirty="0"/>
              <a:t>2021-08-09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674" y="6354762"/>
            <a:ext cx="1211426" cy="484023"/>
          </a:xfrm>
          <a:prstGeom prst="rect">
            <a:avLst/>
          </a:prstGeom>
        </p:spPr>
      </p:pic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92" y="757234"/>
            <a:ext cx="503238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solidFill>
                  <a:srgbClr val="FFFFFF"/>
                </a:solidFill>
                <a:latin typeface="Ubuntu Condensed" panose="020B0506030602030204" pitchFamily="34" charset="0"/>
              </a:defRPr>
            </a:lvl1pPr>
          </a:lstStyle>
          <a:p>
            <a:fld id="{55C91BBE-6AC6-44DC-8E03-07AE8F8939F3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3" r:id="rId2"/>
    <p:sldLayoutId id="2147483744" r:id="rId3"/>
    <p:sldLayoutId id="2147483745" r:id="rId4"/>
    <p:sldLayoutId id="2147483746" r:id="rId5"/>
    <p:sldLayoutId id="2147483749" r:id="rId6"/>
    <p:sldLayoutId id="2147483752" r:id="rId7"/>
    <p:sldLayoutId id="2147483753" r:id="rId8"/>
  </p:sldLayoutIdLst>
  <p:hf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200" b="1" i="0" kern="1200">
          <a:solidFill>
            <a:srgbClr val="595959"/>
          </a:solidFill>
          <a:latin typeface="Ubuntu Condensed" panose="020B0506030602030204" pitchFamily="34" charset="0"/>
          <a:ea typeface="ＭＳ Ｐゴシック" charset="0"/>
          <a:cs typeface="Ubuntu Condensed" panose="020B0506030602030204" pitchFamily="34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457200" indent="-457200" algn="l" defTabSz="457200" rtl="0" eaLnBrk="1" fontAlgn="base" hangingPunct="1">
        <a:spcBef>
          <a:spcPct val="20000"/>
        </a:spcBef>
        <a:spcAft>
          <a:spcPct val="0"/>
        </a:spcAft>
        <a:buClr>
          <a:srgbClr val="F70146"/>
        </a:buClr>
        <a:buFont typeface="Wingdings" pitchFamily="2" charset="2"/>
        <a:buChar char="§"/>
        <a:defRPr sz="2600" kern="1200">
          <a:solidFill>
            <a:srgbClr val="595959"/>
          </a:solidFill>
          <a:latin typeface="Ubuntu" panose="020B0504030602030204" pitchFamily="34" charset="0"/>
          <a:ea typeface="ＭＳ Ｐゴシック" charset="0"/>
          <a:cs typeface="Ubuntu" panose="020B0504030602030204" pitchFamily="34" charset="0"/>
        </a:defRPr>
      </a:lvl1pPr>
      <a:lvl2pPr marL="719138" indent="-271463" algn="l" defTabSz="457200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Font typeface="Wingdings" pitchFamily="-107" charset="2"/>
        <a:buChar char="§"/>
        <a:defRPr sz="2400" b="0" i="0" kern="1200" baseline="0">
          <a:solidFill>
            <a:schemeClr val="tx1">
              <a:lumMod val="65000"/>
              <a:lumOff val="35000"/>
            </a:schemeClr>
          </a:solidFill>
          <a:latin typeface="Ubuntu Light" panose="020B0304030602030204" pitchFamily="34" charset="0"/>
          <a:ea typeface="ＭＳ Ｐゴシック" charset="0"/>
          <a:cs typeface="+mn-cs"/>
        </a:defRPr>
      </a:lvl2pPr>
      <a:lvl3pPr marL="1168400" indent="-271463" algn="l" defTabSz="457200" rtl="0" eaLnBrk="1" fontAlgn="base" hangingPunct="1">
        <a:spcBef>
          <a:spcPct val="20000"/>
        </a:spcBef>
        <a:spcAft>
          <a:spcPct val="0"/>
        </a:spcAft>
        <a:buClr>
          <a:srgbClr val="7030A0"/>
        </a:buClr>
        <a:buFont typeface="Wingdings" pitchFamily="-107" charset="2"/>
        <a:buChar char="§"/>
        <a:defRPr sz="2400" b="0" i="1" kern="1200">
          <a:solidFill>
            <a:schemeClr val="tx1">
              <a:lumMod val="65000"/>
              <a:lumOff val="35000"/>
            </a:schemeClr>
          </a:solidFill>
          <a:latin typeface="Ubuntu Light" panose="020B0304030602030204" pitchFamily="34" charset="0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-107" charset="2"/>
        <a:buChar char="§"/>
        <a:defRPr sz="2000" b="0" kern="1200">
          <a:solidFill>
            <a:srgbClr val="002060"/>
          </a:solidFill>
          <a:latin typeface="Ubuntu" panose="020B0504030602030204" pitchFamily="34" charset="0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Lucida Grande" pitchFamily="-107" charset="0"/>
        <a:buChar char="-"/>
        <a:defRPr sz="2000" kern="1200" baseline="0">
          <a:solidFill>
            <a:srgbClr val="595959"/>
          </a:solidFill>
          <a:latin typeface="Ubuntu" panose="020B0504030602030204" pitchFamily="34" charset="0"/>
          <a:ea typeface="ＭＳ Ｐゴシック" charset="0"/>
          <a:cs typeface="+mn-cs"/>
        </a:defRPr>
      </a:lvl5pPr>
      <a:lvl6pPr marL="2286000" indent="0" algn="l" defTabSz="457200" rtl="0" eaLnBrk="1" latinLnBrk="0" hangingPunct="1">
        <a:spcBef>
          <a:spcPct val="20000"/>
        </a:spcBef>
        <a:buFont typeface="Arial"/>
        <a:buNone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b="1" dirty="0"/>
              <a:t>Abstract Automata Learning</a:t>
            </a:r>
          </a:p>
          <a:p>
            <a:pPr>
              <a:buNone/>
            </a:pPr>
            <a:r>
              <a:rPr lang="en-US" sz="2800" b="1" dirty="0">
                <a:solidFill>
                  <a:schemeClr val="accent1"/>
                </a:solidFill>
              </a:rPr>
              <a:t>Kudos to various sources for sharing their slides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Masoud Ebrahimi &lt;masoud.ebrahimi@iaik.tugraz.at&gt;</a:t>
            </a:r>
          </a:p>
          <a:p>
            <a:r>
              <a:rPr lang="en-US"/>
              <a:t>Institute for Applied Information Processing and Communications</a:t>
            </a:r>
          </a:p>
          <a:p>
            <a:r>
              <a:rPr lang="en-US"/>
              <a:t>Graz University of Technology, Austria</a:t>
            </a:r>
          </a:p>
        </p:txBody>
      </p:sp>
    </p:spTree>
    <p:extLst>
      <p:ext uri="{BB962C8B-B14F-4D97-AF65-F5344CB8AC3E}">
        <p14:creationId xmlns:p14="http://schemas.microsoft.com/office/powerpoint/2010/main" val="1016361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547A8-7D74-E24B-B7B3-63354B9F7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Counterexamples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95491-2700-E74F-BFF0-B393D6E30210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  <a:p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415DF-949F-D44D-83F5-1ECDC21BEA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en-US" noProof="0" dirty="0"/>
              <a:t>Institute for Applied Information Processing and Communications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90A38-63BA-3442-8CF2-53B2061128D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en-US" noProof="0" smtClean="0"/>
              <a:pPr/>
              <a:t>10</a:t>
            </a:fld>
            <a:endParaRPr lang="en-US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793CC23-7AD2-0B48-912D-17A06BEAA9D9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20725" y="1278832"/>
            <a:ext cx="8229600" cy="5047357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0070C0"/>
                </a:solidFill>
              </a:rPr>
              <a:t>hypothesis</a:t>
            </a:r>
            <a:r>
              <a:rPr lang="en-US" dirty="0"/>
              <a:t> includes </a:t>
            </a:r>
            <a:r>
              <a:rPr lang="en-US" dirty="0">
                <a:solidFill>
                  <a:srgbClr val="009051"/>
                </a:solidFill>
              </a:rPr>
              <a:t>abstract</a:t>
            </a:r>
            <a:r>
              <a:rPr lang="en-US" dirty="0"/>
              <a:t> behaviors </a:t>
            </a:r>
            <a:r>
              <a:rPr lang="en-US" dirty="0">
                <a:solidFill>
                  <a:srgbClr val="0070C0"/>
                </a:solidFill>
              </a:rPr>
              <a:t>so far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Now, what do </a:t>
            </a:r>
            <a:r>
              <a:rPr lang="en-US" dirty="0">
                <a:solidFill>
                  <a:srgbClr val="FF0000"/>
                </a:solidFill>
              </a:rPr>
              <a:t>counterexamples</a:t>
            </a:r>
            <a:r>
              <a:rPr lang="en-US" dirty="0"/>
              <a:t> tell us?</a:t>
            </a:r>
          </a:p>
          <a:p>
            <a:pPr lvl="1"/>
            <a:r>
              <a:rPr lang="en-US" dirty="0"/>
              <a:t>A behavior that is </a:t>
            </a:r>
            <a:r>
              <a:rPr lang="en-US" dirty="0">
                <a:solidFill>
                  <a:srgbClr val="FF0000"/>
                </a:solidFill>
              </a:rPr>
              <a:t>not observed </a:t>
            </a:r>
            <a:r>
              <a:rPr lang="en-US" dirty="0">
                <a:solidFill>
                  <a:srgbClr val="0070C0"/>
                </a:solidFill>
              </a:rPr>
              <a:t>so far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mistake</a:t>
            </a:r>
            <a:r>
              <a:rPr lang="en-US" dirty="0"/>
              <a:t> in the abstraction.</a:t>
            </a:r>
          </a:p>
          <a:p>
            <a:pPr lvl="1"/>
            <a:endParaRPr lang="en-US" dirty="0"/>
          </a:p>
          <a:p>
            <a:r>
              <a:rPr lang="en-US" dirty="0"/>
              <a:t>Wrong abstraction?</a:t>
            </a:r>
          </a:p>
          <a:p>
            <a:pPr marL="447675" lvl="1" indent="0">
              <a:buNone/>
            </a:pPr>
            <a:endParaRPr lang="en-US" dirty="0"/>
          </a:p>
          <a:p>
            <a:pPr marL="12700" lvl="1" indent="0" algn="ctr">
              <a:buNone/>
            </a:pPr>
            <a:r>
              <a:rPr lang="en-US" sz="2600" dirty="0"/>
              <a:t>What do </a:t>
            </a:r>
            <a:r>
              <a:rPr lang="en-US" sz="2600" dirty="0">
                <a:solidFill>
                  <a:srgbClr val="FF0000"/>
                </a:solidFill>
              </a:rPr>
              <a:t>counterexamples </a:t>
            </a:r>
            <a:r>
              <a:rPr lang="en-US" sz="2600" dirty="0"/>
              <a:t>tell us?</a:t>
            </a:r>
          </a:p>
          <a:p>
            <a:pPr marL="12700" lvl="1" indent="0" algn="ctr">
              <a:buNone/>
            </a:pPr>
            <a:r>
              <a:rPr lang="en-US" dirty="0"/>
              <a:t>There is a </a:t>
            </a:r>
            <a:r>
              <a:rPr lang="en-US" dirty="0">
                <a:solidFill>
                  <a:srgbClr val="009051"/>
                </a:solidFill>
              </a:rPr>
              <a:t>more precise </a:t>
            </a:r>
            <a:r>
              <a:rPr lang="en-US" dirty="0"/>
              <a:t>abstraction!</a:t>
            </a:r>
          </a:p>
        </p:txBody>
      </p:sp>
    </p:spTree>
    <p:extLst>
      <p:ext uri="{BB962C8B-B14F-4D97-AF65-F5344CB8AC3E}">
        <p14:creationId xmlns:p14="http://schemas.microsoft.com/office/powerpoint/2010/main" val="3482267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8B491-77E0-E345-8503-81976A3B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Counterexamples for Abstraction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FEE8A-C800-C441-8D58-07037036767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  <a:p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9D31F-5BF1-BF4F-898D-7F860BA75CA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en-US" noProof="0"/>
              <a:t>Institute for Applied Information Processing and Communications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017D6-82A2-EE47-92B8-8D8B11F4DDD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en-US" noProof="0" smtClean="0"/>
              <a:pPr/>
              <a:t>11</a:t>
            </a:fld>
            <a:endParaRPr lang="en-US" noProof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311197-5221-2341-B679-02F49A9B0103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>
          <a:blip r:embed="rId2"/>
          <a:stretch>
            <a:fillRect/>
          </a:stretch>
        </p:blipFill>
        <p:spPr>
          <a:xfrm>
            <a:off x="2317523" y="1279525"/>
            <a:ext cx="5036004" cy="504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973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8B491-77E0-E345-8503-81976A3B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Refinement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FEE8A-C800-C441-8D58-070370367673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  <a:p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9D31F-5BF1-BF4F-898D-7F860BA75CA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en-US" noProof="0"/>
              <a:t>Institute for Applied Information Processing and Communications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017D6-82A2-EE47-92B8-8D8B11F4DDD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EFE1C802-92AF-48B3-94E9-47196C5CE1D7}" type="slidenum">
              <a:rPr lang="en-US" noProof="0" smtClean="0"/>
              <a:pPr/>
              <a:t>12</a:t>
            </a:fld>
            <a:endParaRPr lang="en-US" noProof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311197-5221-2341-B679-02F49A9B0103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 rotWithShape="1">
          <a:blip r:embed="rId2"/>
          <a:stretch/>
        </p:blipFill>
        <p:spPr>
          <a:xfrm>
            <a:off x="720725" y="1830961"/>
            <a:ext cx="3959225" cy="396760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8DD4D39-2107-2141-AB6F-67DAE516D632}"/>
                  </a:ext>
                </a:extLst>
              </p:cNvPr>
              <p:cNvSpPr>
                <a:spLocks noGrp="1"/>
              </p:cNvSpPr>
              <p:nvPr>
                <p:ph sz="quarter" idx="21"/>
              </p:nvPr>
            </p:nvSpPr>
            <p:spPr/>
            <p:txBody>
              <a:bodyPr/>
              <a:lstStyle/>
              <a:p>
                <a:r>
                  <a:rPr lang="en-US" dirty="0"/>
                  <a:t>Input refinement:</a:t>
                </a:r>
              </a:p>
              <a:p>
                <a:pPr lvl="1"/>
                <a:r>
                  <a:rPr lang="en-US" dirty="0"/>
                  <a:t>Split into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en-US" b="0" dirty="0"/>
              </a:p>
              <a:p>
                <a:pPr lvl="1"/>
                <a:endParaRPr lang="en-US" dirty="0"/>
              </a:p>
              <a:p>
                <a:r>
                  <a:rPr lang="en-US" dirty="0"/>
                  <a:t>Output refinement:</a:t>
                </a:r>
              </a:p>
              <a:p>
                <a:pPr lvl="1"/>
                <a:r>
                  <a:rPr lang="en-US" dirty="0"/>
                  <a:t>Merge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8DD4D39-2107-2141-AB6F-67DAE516D6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21"/>
              </p:nvPr>
            </p:nvSpPr>
            <p:spPr>
              <a:blipFill>
                <a:blip r:embed="rId3"/>
                <a:stretch>
                  <a:fillRect l="-4473" t="-20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9841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6FE77-F186-B54F-8A6D-48444E4FE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Divergent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8F5A1-F789-BA49-8F58-B74F5E159DF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72BBA-488D-D049-A928-AC75BCAD000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en-US" noProof="0"/>
              <a:t>Institute for Applied Information Processing and Communications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3A852-BA65-D640-A755-4A5662BA18B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en-US" noProof="0" smtClean="0"/>
              <a:pPr/>
              <a:t>13</a:t>
            </a:fld>
            <a:endParaRPr lang="en-US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8DE43D0-D62D-BF4B-9785-0C5E35018B70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Caused by wrong abstraction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Always a new concrete output for some concrete input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Cannot form a closed table </a:t>
            </a:r>
            <a:br>
              <a:rPr lang="en-US" dirty="0"/>
            </a:br>
            <a:endParaRPr lang="en-US" dirty="0"/>
          </a:p>
          <a:p>
            <a:pPr lvl="2"/>
            <a:r>
              <a:rPr lang="en-US" dirty="0"/>
              <a:t>Always exists a counterexample </a:t>
            </a:r>
          </a:p>
        </p:txBody>
      </p:sp>
    </p:spTree>
    <p:extLst>
      <p:ext uri="{BB962C8B-B14F-4D97-AF65-F5344CB8AC3E}">
        <p14:creationId xmlns:p14="http://schemas.microsoft.com/office/powerpoint/2010/main" val="1601580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036BB-67EB-4D49-BAD0-A6C5ED83D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9BB03-C300-7449-96E0-F0790C0CD47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2D022F60-837D-4043-9C1A-ED491D73F684}" type="datetime1">
              <a:rPr lang="en-US" noProof="0" smtClean="0"/>
              <a:pPr/>
              <a:t>8/9/21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A9901-CDC0-D640-8D40-471C5C35FAD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en-US" noProof="0"/>
              <a:t>Institute for Applied Information Processing and Communications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0E60D-0B7B-C744-B13B-8A592317753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en-US" noProof="0" smtClean="0"/>
              <a:pPr/>
              <a:t>14</a:t>
            </a:fld>
            <a:endParaRPr lang="en-US" noProof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FCAB1B-7DA6-3847-8BFD-1924814ED7AF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>
          <a:blip r:embed="rId2"/>
          <a:stretch>
            <a:fillRect/>
          </a:stretch>
        </p:blipFill>
        <p:spPr>
          <a:xfrm>
            <a:off x="2600419" y="1132564"/>
            <a:ext cx="4470212" cy="504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499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036BB-67EB-4D49-BAD0-A6C5ED83D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</a:t>
            </a:r>
            <a:r>
              <a:rPr lang="en-US" baseline="30000" dirty="0"/>
              <a:t>contd.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9BB03-C300-7449-96E0-F0790C0CD47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2D022F60-837D-4043-9C1A-ED491D73F684}" type="datetime1">
              <a:rPr lang="en-US" noProof="0" smtClean="0"/>
              <a:pPr/>
              <a:t>8/9/21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A9901-CDC0-D640-8D40-471C5C35FAD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en-US" noProof="0"/>
              <a:t>Institute for Applied Information Processing and Communications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0E60D-0B7B-C744-B13B-8A592317753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en-US" noProof="0" smtClean="0"/>
              <a:pPr/>
              <a:t>15</a:t>
            </a:fld>
            <a:endParaRPr lang="en-US" noProof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3B6A6F1-AC8F-B54C-A2C7-94EAD8D439F0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>
          <a:blip r:embed="rId2"/>
          <a:stretch>
            <a:fillRect/>
          </a:stretch>
        </p:blipFill>
        <p:spPr>
          <a:xfrm>
            <a:off x="720725" y="1569795"/>
            <a:ext cx="8229600" cy="446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823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036BB-67EB-4D49-BAD0-A6C5ED83D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</a:t>
            </a:r>
            <a:r>
              <a:rPr lang="en-US" baseline="30000" dirty="0"/>
              <a:t>contd.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9BB03-C300-7449-96E0-F0790C0CD47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2D022F60-837D-4043-9C1A-ED491D73F684}" type="datetime1">
              <a:rPr lang="en-US" noProof="0" smtClean="0"/>
              <a:pPr/>
              <a:t>8/9/21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A9901-CDC0-D640-8D40-471C5C35FAD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en-US" noProof="0"/>
              <a:t>Institute for Applied Information Processing and Communications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0E60D-0B7B-C744-B13B-8A592317753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en-US" noProof="0" smtClean="0"/>
              <a:pPr/>
              <a:t>16</a:t>
            </a:fld>
            <a:endParaRPr lang="en-US" noProof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4021BCD-06D6-434D-B469-8234FFAE2DE0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>
          <a:blip r:embed="rId2"/>
          <a:stretch>
            <a:fillRect/>
          </a:stretch>
        </p:blipFill>
        <p:spPr>
          <a:xfrm>
            <a:off x="720725" y="1603240"/>
            <a:ext cx="8229600" cy="439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6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4C598-2A29-6C40-A419-2D57B64EE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03946-E553-454B-88E5-0E31DA3D488F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41DBC7-32F2-314C-9760-0285C08EFE0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Institute for Applied Information Processing and Communications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FA8CD1-4855-DD49-8707-379E77376D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464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522AE-9F18-3B40-BB14-1E45A0D4F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Learning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44B938-D2F4-E04B-93C9-64813F4D0C4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226A7-0AC7-F149-BBC8-7E79EA80F8A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de-DE"/>
              <a:t>Institute for Applied Information Processing and Communications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7DE951-2533-7E42-86FA-0B8118487B8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de-DE" smtClean="0"/>
              <a:pPr/>
              <a:t>3</a:t>
            </a:fld>
            <a:endParaRPr lang="de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058B45-0F52-874C-945A-4E9EBA5E2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780" y="3620061"/>
            <a:ext cx="2500220" cy="2723049"/>
          </a:xfrm>
          <a:prstGeom prst="rect">
            <a:avLst/>
          </a:prstGeom>
        </p:spPr>
      </p:pic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D81F2838-AF46-8349-845C-D0D1EB4E0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2231644" y="1025237"/>
            <a:ext cx="4680713" cy="2892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D0A2821-38FC-E844-8D8E-74B620B803D5}"/>
              </a:ext>
            </a:extLst>
          </p:cNvPr>
          <p:cNvGrpSpPr/>
          <p:nvPr/>
        </p:nvGrpSpPr>
        <p:grpSpPr>
          <a:xfrm>
            <a:off x="2002504" y="4219190"/>
            <a:ext cx="4000263" cy="1894092"/>
            <a:chOff x="2231644" y="4546543"/>
            <a:chExt cx="2269863" cy="1074762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EAB36ED-2131-1C41-A007-4D9A9CC30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4127" t="12391" r="25170" b="73288"/>
            <a:stretch/>
          </p:blipFill>
          <p:spPr>
            <a:xfrm>
              <a:off x="2231644" y="4639191"/>
              <a:ext cx="2269863" cy="98211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2614431-6336-6C45-8ED5-E3969F2862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9785" t="4686" r="46196" b="92913"/>
            <a:stretch/>
          </p:blipFill>
          <p:spPr>
            <a:xfrm>
              <a:off x="2372206" y="4546543"/>
              <a:ext cx="1970615" cy="1646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8701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51E3-0D33-194B-992C-AADCA287E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Myhill-Nerode</a:t>
            </a:r>
            <a:r>
              <a:rPr lang="en-US" dirty="0"/>
              <a:t> Theorem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DBF451-46A4-0F46-AC18-EBB25884EF7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23713-152A-E440-9387-96E1A6D11D3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de-DE"/>
              <a:t>Institute for Applied Information Processing and Communications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9D359-0805-5E4E-9F43-F2E2AC2F648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de-DE" smtClean="0"/>
              <a:pPr/>
              <a:t>4</a:t>
            </a:fld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27652966-34F2-974E-BCE1-EF0FFD91A0ED}"/>
                  </a:ext>
                </a:extLst>
              </p:cNvPr>
              <p:cNvSpPr>
                <a:spLocks noGrp="1"/>
              </p:cNvSpPr>
              <p:nvPr>
                <p:ph sz="quarter" idx="20"/>
              </p:nvPr>
            </p:nvSpPr>
            <p:spPr>
              <a:xfrm>
                <a:off x="720725" y="1303333"/>
                <a:ext cx="8229600" cy="826681"/>
              </a:xfrm>
            </p:spPr>
            <p:txBody>
              <a:bodyPr/>
              <a:lstStyle/>
              <a:p>
                <a:r>
                  <a:rPr lang="en-US" dirty="0"/>
                  <a:t>This theorem provides a necessary and sufficient condition for a language to be regular.</a:t>
                </a:r>
              </a:p>
              <a:p>
                <a:r>
                  <a:rPr lang="en-US" dirty="0"/>
                  <a:t>3 parts to theorem:</a:t>
                </a:r>
              </a:p>
              <a:p>
                <a:pPr lvl="1"/>
                <a:r>
                  <a:rPr lang="en-US" dirty="0"/>
                  <a:t>For any language L, we have equivalence relation </a:t>
                </a:r>
                <a:br>
                  <a:rPr lang="en-US" dirty="0"/>
                </a:br>
                <a:r>
                  <a:rPr lang="en-US" dirty="0"/>
                  <a:t>R: </a:t>
                </a:r>
                <a:r>
                  <a:rPr lang="en-US" dirty="0">
                    <a:solidFill>
                      <a:srgbClr val="FF0000"/>
                    </a:solidFill>
                  </a:rPr>
                  <a:t>x </a:t>
                </a:r>
                <a:r>
                  <a:rPr lang="en-US" dirty="0"/>
                  <a:t>R </a:t>
                </a:r>
                <a:r>
                  <a:rPr lang="en-US" dirty="0">
                    <a:solidFill>
                      <a:srgbClr val="0070C0"/>
                    </a:solidFill>
                  </a:rPr>
                  <a:t>y</a:t>
                </a:r>
                <a:r>
                  <a:rPr lang="en-US" dirty="0"/>
                  <a:t> 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∀</m:t>
                    </m:r>
                  </m:oMath>
                </a14:m>
                <a:r>
                  <a:rPr lang="en-US" dirty="0">
                    <a:solidFill>
                      <a:srgbClr val="00B050"/>
                    </a:solidFill>
                  </a:rPr>
                  <a:t>z</a:t>
                </a:r>
                <a:r>
                  <a:rPr lang="en-US" dirty="0"/>
                  <a:t>, </a:t>
                </a:r>
                <a:r>
                  <a:rPr lang="en-US" dirty="0" err="1">
                    <a:solidFill>
                      <a:srgbClr val="FF0000"/>
                    </a:solidFill>
                  </a:rPr>
                  <a:t>x</a:t>
                </a:r>
                <a:r>
                  <a:rPr lang="en-US" dirty="0" err="1">
                    <a:solidFill>
                      <a:srgbClr val="00B050"/>
                    </a:solidFill>
                  </a:rPr>
                  <a:t>z</a:t>
                </a:r>
                <a:r>
                  <a:rPr lang="en-US" dirty="0"/>
                  <a:t> and </a:t>
                </a:r>
                <a:r>
                  <a:rPr lang="en-US" dirty="0" err="1">
                    <a:solidFill>
                      <a:srgbClr val="0070C0"/>
                    </a:solidFill>
                  </a:rPr>
                  <a:t>y</a:t>
                </a:r>
                <a:r>
                  <a:rPr lang="en-US" dirty="0" err="1">
                    <a:solidFill>
                      <a:srgbClr val="00B050"/>
                    </a:solidFill>
                  </a:rPr>
                  <a:t>z</a:t>
                </a:r>
                <a:r>
                  <a:rPr lang="en-US" dirty="0"/>
                  <a:t> same outcome.</a:t>
                </a:r>
              </a:p>
              <a:p>
                <a:pPr lvl="1"/>
                <a:r>
                  <a:rPr lang="en-US" dirty="0"/>
                  <a:t>If L is regular, # of equivalences classes is finite.</a:t>
                </a:r>
              </a:p>
              <a:p>
                <a:pPr lvl="1"/>
                <a:r>
                  <a:rPr lang="en-US" dirty="0"/>
                  <a:t>If # equivalences classes finite, language is regular.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27652966-34F2-974E-BCE1-EF0FFD91A0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20"/>
              </p:nvPr>
            </p:nvSpPr>
            <p:spPr>
              <a:xfrm>
                <a:off x="720725" y="1303333"/>
                <a:ext cx="8229600" cy="826681"/>
              </a:xfrm>
              <a:blipFill>
                <a:blip r:embed="rId2"/>
                <a:stretch>
                  <a:fillRect l="-2222" t="-12593" b="-2807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93B65B3C-0862-E34A-AFF1-B47EBC8E9D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84893" y="4808245"/>
            <a:ext cx="2262497" cy="15495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4E00C5A-437B-BA41-855F-A6D8817E70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5793" y="4954038"/>
            <a:ext cx="1840972" cy="140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033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4C598-2A29-6C40-A419-2D57B64EE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Abstract Automata Learning </a:t>
            </a:r>
            <a:br>
              <a:rPr lang="en-US" dirty="0"/>
            </a:br>
            <a:r>
              <a:rPr lang="en-US" dirty="0"/>
              <a:t>in Action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03946-E553-454B-88E5-0E31DA3D488F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41DBC7-32F2-314C-9760-0285C08EFE0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dirty="0"/>
              <a:t>Institute </a:t>
            </a:r>
            <a:r>
              <a:rPr lang="de-DE" dirty="0" err="1"/>
              <a:t>for</a:t>
            </a:r>
            <a:r>
              <a:rPr lang="de-DE" dirty="0"/>
              <a:t> Applied Information Processing </a:t>
            </a:r>
            <a:r>
              <a:rPr lang="de-DE" dirty="0" err="1"/>
              <a:t>and</a:t>
            </a:r>
            <a:r>
              <a:rPr lang="de-DE" dirty="0"/>
              <a:t> Communications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FA8CD1-4855-DD49-8707-379E77376D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347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B843B4A-593C-6D46-8F0C-A14C1FD85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Automata Learning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4F7DC-6190-FB4F-9BDD-BB6CE0BA938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  <a:p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55858-13A0-3749-816C-1490DFE4274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de-DE"/>
              <a:t>Institute for Applied Information Processing and Communications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A0477-E4C2-DF49-A015-993DD366AED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EE8588-D59E-46E0-BB85-095744DE5486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B52A4D-1DAE-DB43-83F9-3EC7BBCFF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8179" y="3024377"/>
            <a:ext cx="2655821" cy="3318734"/>
          </a:xfrm>
          <a:prstGeom prst="rect">
            <a:avLst/>
          </a:prstGeom>
        </p:spPr>
      </p:pic>
      <p:pic>
        <p:nvPicPr>
          <p:cNvPr id="14" name="Content Placeholder 9">
            <a:extLst>
              <a:ext uri="{FF2B5EF4-FFF2-40B4-BE49-F238E27FC236}">
                <a16:creationId xmlns:a16="http://schemas.microsoft.com/office/drawing/2014/main" id="{710CB7CE-944B-124E-8165-0A5C16325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858059" y="1281818"/>
            <a:ext cx="5427882" cy="2722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E02CB08-A731-9A46-BA98-FBB521EDDC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062" t="14274" r="21174" b="69882"/>
          <a:stretch/>
        </p:blipFill>
        <p:spPr>
          <a:xfrm>
            <a:off x="1484555" y="4207207"/>
            <a:ext cx="5003624" cy="180728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13DAC4A-C53A-624D-8278-19AF415F93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36698" y="4042044"/>
            <a:ext cx="1230657" cy="217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93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B551E3-0D33-194B-992C-AADCA287EEB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Myhill-Nerode Theorem for Abstraction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𝛂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BB551E3-0D33-194B-992C-AADCA287EE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928" t="-23810" b="-3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DBF451-46A4-0F46-AC18-EBB25884EF7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23713-152A-E440-9387-96E1A6D11D3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de-DE"/>
              <a:t>Institute for Applied Information Processing and Communications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9D359-0805-5E4E-9F43-F2E2AC2F648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de-DE" smtClean="0"/>
              <a:pPr/>
              <a:t>7</a:t>
            </a:fld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27652966-34F2-974E-BCE1-EF0FFD91A0ED}"/>
                  </a:ext>
                </a:extLst>
              </p:cNvPr>
              <p:cNvSpPr>
                <a:spLocks noGrp="1"/>
              </p:cNvSpPr>
              <p:nvPr>
                <p:ph sz="quarter" idx="20"/>
              </p:nvPr>
            </p:nvSpPr>
            <p:spPr>
              <a:xfrm>
                <a:off x="720725" y="1303333"/>
                <a:ext cx="8229600" cy="826681"/>
              </a:xfrm>
            </p:spPr>
            <p:txBody>
              <a:bodyPr/>
              <a:lstStyle/>
              <a:p>
                <a:r>
                  <a:rPr lang="en-US" dirty="0"/>
                  <a:t>This theorem provides a necessary and sufficient condition for a language to be regular.</a:t>
                </a:r>
              </a:p>
              <a:p>
                <a:r>
                  <a:rPr lang="en-US" dirty="0"/>
                  <a:t>3 parts to theorem:</a:t>
                </a:r>
              </a:p>
              <a:p>
                <a:pPr lvl="1"/>
                <a:r>
                  <a:rPr lang="en-US" dirty="0"/>
                  <a:t>For any language L, we have equivalence relation </a:t>
                </a:r>
                <a:br>
                  <a:rPr lang="en-US" dirty="0"/>
                </a:br>
                <a:r>
                  <a:rPr lang="en-US" dirty="0"/>
                  <a:t>R: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(x) </a:t>
                </a:r>
                <a:r>
                  <a:rPr lang="en-US" dirty="0"/>
                  <a:t>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(y)</a:t>
                </a:r>
                <a:r>
                  <a:rPr lang="en-US" dirty="0"/>
                  <a:t> 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∀</m:t>
                    </m:r>
                  </m:oMath>
                </a14:m>
                <a:r>
                  <a:rPr lang="en-US" dirty="0">
                    <a:solidFill>
                      <a:srgbClr val="00B050"/>
                    </a:solidFill>
                  </a:rPr>
                  <a:t>z</a:t>
                </a:r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(</a:t>
                </a:r>
                <a:r>
                  <a:rPr lang="en-US" dirty="0" err="1">
                    <a:solidFill>
                      <a:srgbClr val="FF0000"/>
                    </a:solidFill>
                  </a:rPr>
                  <a:t>x</a:t>
                </a:r>
                <a:r>
                  <a:rPr lang="en-US" dirty="0" err="1">
                    <a:solidFill>
                      <a:srgbClr val="00B050"/>
                    </a:solidFill>
                  </a:rPr>
                  <a:t>z</a:t>
                </a:r>
                <a:r>
                  <a:rPr lang="en-US" dirty="0">
                    <a:solidFill>
                      <a:srgbClr val="00B050"/>
                    </a:solidFill>
                  </a:rPr>
                  <a:t>)</a:t>
                </a:r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(</a:t>
                </a:r>
                <a:r>
                  <a:rPr lang="en-US" dirty="0" err="1">
                    <a:solidFill>
                      <a:srgbClr val="0070C0"/>
                    </a:solidFill>
                  </a:rPr>
                  <a:t>y</a:t>
                </a:r>
                <a:r>
                  <a:rPr lang="en-US" dirty="0" err="1">
                    <a:solidFill>
                      <a:srgbClr val="00B050"/>
                    </a:solidFill>
                  </a:rPr>
                  <a:t>z</a:t>
                </a:r>
                <a:r>
                  <a:rPr lang="en-US" dirty="0">
                    <a:solidFill>
                      <a:srgbClr val="00B050"/>
                    </a:solidFill>
                  </a:rPr>
                  <a:t>)</a:t>
                </a:r>
                <a:r>
                  <a:rPr lang="en-US" dirty="0"/>
                  <a:t> same outcome.</a:t>
                </a:r>
              </a:p>
              <a:p>
                <a:pPr lvl="1"/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(L) is regular, #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 equivalences classes is finite.</a:t>
                </a:r>
              </a:p>
              <a:p>
                <a:pPr lvl="1"/>
                <a:r>
                  <a:rPr lang="en-US" dirty="0"/>
                  <a:t>If #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equivalences classes finite, language is regular.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27652966-34F2-974E-BCE1-EF0FFD91A0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20"/>
              </p:nvPr>
            </p:nvSpPr>
            <p:spPr>
              <a:xfrm>
                <a:off x="720725" y="1303333"/>
                <a:ext cx="8229600" cy="826681"/>
              </a:xfrm>
              <a:blipFill>
                <a:blip r:embed="rId3"/>
                <a:stretch>
                  <a:fillRect l="-2157" t="-12121" b="-2742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93B65B3C-0862-E34A-AFF1-B47EBC8E9D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32886" y="5322849"/>
            <a:ext cx="1511114" cy="10349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4E00C5A-437B-BA41-855F-A6D8817E70F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54993" y="5314386"/>
            <a:ext cx="1357283" cy="10349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6B9968-36EB-284F-BEB1-BDF9387FBC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9181" y="5404831"/>
            <a:ext cx="938280" cy="9382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88EC66-FC20-A649-9067-2CFA0976840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540" t="11904" r="21138" b="28898"/>
          <a:stretch/>
        </p:blipFill>
        <p:spPr>
          <a:xfrm>
            <a:off x="4766559" y="5308068"/>
            <a:ext cx="870056" cy="10349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FC2358-D6AD-F04D-A651-E6B3228B6BD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9538" r="26032" b="72340"/>
          <a:stretch/>
        </p:blipFill>
        <p:spPr>
          <a:xfrm>
            <a:off x="3655824" y="5209904"/>
            <a:ext cx="1128710" cy="1133088"/>
          </a:xfrm>
          <a:prstGeom prst="rect">
            <a:avLst/>
          </a:prstGeom>
        </p:spPr>
      </p:pic>
      <p:pic>
        <p:nvPicPr>
          <p:cNvPr id="14" name="Content Placeholder 7">
            <a:extLst>
              <a:ext uri="{FF2B5EF4-FFF2-40B4-BE49-F238E27FC236}">
                <a16:creationId xmlns:a16="http://schemas.microsoft.com/office/drawing/2014/main" id="{64B21535-8C29-9A48-8E35-97B0AB452C9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439" b="43393"/>
          <a:stretch/>
        </p:blipFill>
        <p:spPr bwMode="auto">
          <a:xfrm>
            <a:off x="2326888" y="5152676"/>
            <a:ext cx="1328936" cy="119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6537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B843B4A-593C-6D46-8F0C-A14C1FD85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Automata Learning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4F7DC-6190-FB4F-9BDD-BB6CE0BA938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  <a:p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55858-13A0-3749-816C-1490DFE4274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de-DE"/>
              <a:t>Institute for Applied Information Processing and Communications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A0477-E4C2-DF49-A015-993DD366AED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EE8588-D59E-46E0-BB85-095744DE5486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14" name="Content Placeholder 9">
            <a:extLst>
              <a:ext uri="{FF2B5EF4-FFF2-40B4-BE49-F238E27FC236}">
                <a16:creationId xmlns:a16="http://schemas.microsoft.com/office/drawing/2014/main" id="{710CB7CE-944B-124E-8165-0A5C16325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58059" y="2010362"/>
            <a:ext cx="5427882" cy="2722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2390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555C2-F0DD-1240-A388-4C1DE3885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with Abstraction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7C4FED-996F-BF4D-8A7F-C7629B7C1E3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2021-08-10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796B4-037F-164C-81F6-40D0BBC9629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tabLst>
                <a:tab pos="8159750" algn="r"/>
              </a:tabLst>
            </a:pPr>
            <a:r>
              <a:rPr lang="de-DE"/>
              <a:t>Institute for Applied Information Processing and Communications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A44C49-5A31-FD42-91B3-75CF12030A6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FE1C802-92AF-48B3-94E9-47196C5CE1D7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4BD0E-9FF5-6145-B88F-102AECFC5B84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20725" y="1303333"/>
            <a:ext cx="8229600" cy="1475493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SUL </a:t>
            </a:r>
            <a:r>
              <a:rPr lang="en-US" sz="2400" dirty="0"/>
              <a:t>works with </a:t>
            </a:r>
            <a:r>
              <a:rPr lang="en-US" sz="2400" dirty="0">
                <a:solidFill>
                  <a:srgbClr val="FF0000"/>
                </a:solidFill>
              </a:rPr>
              <a:t>concrete alphabets</a:t>
            </a:r>
          </a:p>
          <a:p>
            <a:r>
              <a:rPr lang="en-US" sz="2400" dirty="0">
                <a:solidFill>
                  <a:schemeClr val="tx1"/>
                </a:solidFill>
              </a:rPr>
              <a:t>Automata</a:t>
            </a:r>
            <a:r>
              <a:rPr lang="en-US" sz="2400" dirty="0"/>
              <a:t> works with </a:t>
            </a:r>
            <a:r>
              <a:rPr lang="en-US" sz="2400" dirty="0">
                <a:solidFill>
                  <a:srgbClr val="00B050"/>
                </a:solidFill>
              </a:rPr>
              <a:t>abstract alphabets</a:t>
            </a:r>
          </a:p>
          <a:p>
            <a:r>
              <a:rPr lang="en-US" sz="2400" dirty="0">
                <a:solidFill>
                  <a:schemeClr val="tx1"/>
                </a:solidFill>
              </a:rPr>
              <a:t>Mapper</a:t>
            </a:r>
            <a:r>
              <a:rPr lang="en-US" sz="2400" dirty="0"/>
              <a:t> knows about </a:t>
            </a:r>
            <a:r>
              <a:rPr lang="en-US" sz="2400" dirty="0">
                <a:solidFill>
                  <a:srgbClr val="00B050"/>
                </a:solidFill>
              </a:rPr>
              <a:t>abstraction</a:t>
            </a:r>
            <a:r>
              <a:rPr lang="en-US" sz="2400" dirty="0"/>
              <a:t> &amp; </a:t>
            </a:r>
            <a:r>
              <a:rPr lang="en-US" sz="2400" dirty="0">
                <a:solidFill>
                  <a:srgbClr val="FF0000"/>
                </a:solidFill>
              </a:rPr>
              <a:t>concretization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B1F7ACD-0A16-994F-9CF4-B9C5910F9098}"/>
              </a:ext>
            </a:extLst>
          </p:cNvPr>
          <p:cNvGrpSpPr/>
          <p:nvPr/>
        </p:nvGrpSpPr>
        <p:grpSpPr>
          <a:xfrm>
            <a:off x="1565231" y="3532253"/>
            <a:ext cx="7142877" cy="1572906"/>
            <a:chOff x="2863495" y="3564536"/>
            <a:chExt cx="9055820" cy="1373805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EB40491-923A-FC45-BE9E-3104CF29CE15}"/>
                </a:ext>
              </a:extLst>
            </p:cNvPr>
            <p:cNvGrpSpPr/>
            <p:nvPr/>
          </p:nvGrpSpPr>
          <p:grpSpPr>
            <a:xfrm>
              <a:off x="2863495" y="3879251"/>
              <a:ext cx="9055820" cy="1059090"/>
              <a:chOff x="2925725" y="3449883"/>
              <a:chExt cx="9055820" cy="105909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8DF0221D-CD23-3340-B443-FCFD77A7D260}"/>
                  </a:ext>
                </a:extLst>
              </p:cNvPr>
              <p:cNvGrpSpPr/>
              <p:nvPr/>
            </p:nvGrpSpPr>
            <p:grpSpPr>
              <a:xfrm>
                <a:off x="2925725" y="3449883"/>
                <a:ext cx="7199137" cy="446437"/>
                <a:chOff x="2506036" y="3437580"/>
                <a:chExt cx="7199137" cy="446437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C9AD43F0-A11A-1F45-ABF5-459C8BD40767}"/>
                    </a:ext>
                  </a:extLst>
                </p:cNvPr>
                <p:cNvSpPr/>
                <p:nvPr/>
              </p:nvSpPr>
              <p:spPr>
                <a:xfrm>
                  <a:off x="2506036" y="3437580"/>
                  <a:ext cx="1440000" cy="440676"/>
                </a:xfrm>
                <a:prstGeom prst="rect">
                  <a:avLst/>
                </a:prstGeom>
                <a:ln w="1270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1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b="0" i="0" u="none" strike="noStrike" cap="none" spc="0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FillTx/>
                      <a:latin typeface="Ubuntu Condensed" panose="020B0506030602030204" pitchFamily="34" charset="0"/>
                      <a:sym typeface="Helvetica Light"/>
                    </a:rPr>
                    <a:t>Learner</a:t>
                  </a: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E7D76E0C-9F8E-9D48-BE07-04FBE2C57EEF}"/>
                    </a:ext>
                  </a:extLst>
                </p:cNvPr>
                <p:cNvSpPr/>
                <p:nvPr/>
              </p:nvSpPr>
              <p:spPr>
                <a:xfrm>
                  <a:off x="5385605" y="3438768"/>
                  <a:ext cx="1440000" cy="440677"/>
                </a:xfrm>
                <a:prstGeom prst="rect">
                  <a:avLst/>
                </a:prstGeom>
                <a:ln w="1270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1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b="0" i="0" u="none" strike="noStrike" cap="none" spc="0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FillTx/>
                      <a:latin typeface="Ubuntu Condensed" panose="020B0506030602030204" pitchFamily="34" charset="0"/>
                      <a:sym typeface="Helvetica Light"/>
                    </a:rPr>
                    <a:t>Mapper</a:t>
                  </a: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39C6429B-6678-3B46-A52A-AB8F149B4007}"/>
                    </a:ext>
                  </a:extLst>
                </p:cNvPr>
                <p:cNvSpPr/>
                <p:nvPr/>
              </p:nvSpPr>
              <p:spPr>
                <a:xfrm>
                  <a:off x="8265173" y="3443340"/>
                  <a:ext cx="1440000" cy="440677"/>
                </a:xfrm>
                <a:prstGeom prst="rect">
                  <a:avLst/>
                </a:prstGeom>
                <a:solidFill>
                  <a:schemeClr val="tx1"/>
                </a:solidFill>
                <a:ln w="1270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1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b="0" i="0" u="none" strike="noStrike" cap="none" spc="0" normalizeH="0" baseline="0" dirty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FillTx/>
                      <a:latin typeface="Ubuntu Condensed" panose="020B0506030602030204" pitchFamily="34" charset="0"/>
                      <a:sym typeface="Helvetica Light"/>
                    </a:rPr>
                    <a:t>SUL</a:t>
                  </a:r>
                </a:p>
              </p:txBody>
            </p: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5B5C08D6-7D23-B749-8494-D82C8B7ED38E}"/>
                    </a:ext>
                  </a:extLst>
                </p:cNvPr>
                <p:cNvCxnSpPr/>
                <p:nvPr/>
              </p:nvCxnSpPr>
              <p:spPr>
                <a:xfrm>
                  <a:off x="3941079" y="3508648"/>
                  <a:ext cx="1435043" cy="0"/>
                </a:xfrm>
                <a:prstGeom prst="straightConnector1">
                  <a:avLst/>
                </a:prstGeom>
                <a:noFill/>
                <a:ln w="12700" cap="flat">
                  <a:solidFill>
                    <a:srgbClr val="000000"/>
                  </a:solidFill>
                  <a:prstDash val="solid"/>
                  <a:miter lim="400000"/>
                  <a:headEnd type="none" w="lg" len="lg"/>
                  <a:tailEnd type="stealth" w="lg" len="lg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6" name="Straight Arrow Connector 25">
                  <a:extLst>
                    <a:ext uri="{FF2B5EF4-FFF2-40B4-BE49-F238E27FC236}">
                      <a16:creationId xmlns:a16="http://schemas.microsoft.com/office/drawing/2014/main" id="{216DE8AD-3375-974B-A792-10F9F8388201}"/>
                    </a:ext>
                  </a:extLst>
                </p:cNvPr>
                <p:cNvCxnSpPr/>
                <p:nvPr/>
              </p:nvCxnSpPr>
              <p:spPr>
                <a:xfrm>
                  <a:off x="3941078" y="3796680"/>
                  <a:ext cx="1435043" cy="0"/>
                </a:xfrm>
                <a:prstGeom prst="straightConnector1">
                  <a:avLst/>
                </a:prstGeom>
                <a:noFill/>
                <a:ln w="12700" cap="flat">
                  <a:solidFill>
                    <a:srgbClr val="000000"/>
                  </a:solidFill>
                  <a:prstDash val="solid"/>
                  <a:miter lim="400000"/>
                  <a:headEnd type="stealth" w="lg" len="lg"/>
                  <a:tailEnd type="none" w="lg" len="lg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7" name="Straight Arrow Connector 26">
                  <a:extLst>
                    <a:ext uri="{FF2B5EF4-FFF2-40B4-BE49-F238E27FC236}">
                      <a16:creationId xmlns:a16="http://schemas.microsoft.com/office/drawing/2014/main" id="{90DAF09B-94BA-C04E-B7E5-4D8130470386}"/>
                    </a:ext>
                  </a:extLst>
                </p:cNvPr>
                <p:cNvCxnSpPr/>
                <p:nvPr/>
              </p:nvCxnSpPr>
              <p:spPr>
                <a:xfrm>
                  <a:off x="6816122" y="3508648"/>
                  <a:ext cx="1435043" cy="0"/>
                </a:xfrm>
                <a:prstGeom prst="straightConnector1">
                  <a:avLst/>
                </a:prstGeom>
                <a:noFill/>
                <a:ln w="12700" cap="flat">
                  <a:solidFill>
                    <a:srgbClr val="000000"/>
                  </a:solidFill>
                  <a:prstDash val="solid"/>
                  <a:miter lim="400000"/>
                  <a:headEnd type="none" w="lg" len="lg"/>
                  <a:tailEnd type="stealth" w="lg" len="lg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84F743EB-F6EE-8D40-8A82-92CD37181268}"/>
                    </a:ext>
                  </a:extLst>
                </p:cNvPr>
                <p:cNvCxnSpPr/>
                <p:nvPr/>
              </p:nvCxnSpPr>
              <p:spPr>
                <a:xfrm>
                  <a:off x="6816122" y="3796680"/>
                  <a:ext cx="1435043" cy="0"/>
                </a:xfrm>
                <a:prstGeom prst="straightConnector1">
                  <a:avLst/>
                </a:prstGeom>
                <a:noFill/>
                <a:ln w="12700" cap="flat">
                  <a:solidFill>
                    <a:srgbClr val="000000"/>
                  </a:solidFill>
                  <a:prstDash val="solid"/>
                  <a:miter lim="400000"/>
                  <a:headEnd type="stealth" w="lg" len="lg"/>
                  <a:tailEnd type="none" w="lg" len="lg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D876A17-1908-E640-A1DB-BBA288338741}"/>
                  </a:ext>
                </a:extLst>
              </p:cNvPr>
              <p:cNvSpPr/>
              <p:nvPr/>
            </p:nvSpPr>
            <p:spPr>
              <a:xfrm>
                <a:off x="9537582" y="4080206"/>
                <a:ext cx="2443963" cy="4287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/>
                <a:r>
                  <a:rPr lang="en-US" dirty="0" err="1">
                    <a:latin typeface="Ubuntu Condensed" panose="020B0506030602030204" pitchFamily="34" charset="0"/>
                  </a:rPr>
                  <a:t>Howar</a:t>
                </a:r>
                <a:r>
                  <a:rPr lang="en-US" dirty="0">
                    <a:latin typeface="Ubuntu Condensed" panose="020B0506030602030204" pitchFamily="34" charset="0"/>
                  </a:rPr>
                  <a:t> 11, </a:t>
                </a:r>
                <a:r>
                  <a:rPr lang="en-US" dirty="0" err="1">
                    <a:latin typeface="Ubuntu Condensed" panose="020B0506030602030204" pitchFamily="34" charset="0"/>
                  </a:rPr>
                  <a:t>Aarts</a:t>
                </a:r>
                <a:r>
                  <a:rPr lang="en-US" dirty="0">
                    <a:latin typeface="Ubuntu Condensed" panose="020B0506030602030204" pitchFamily="34" charset="0"/>
                  </a:rPr>
                  <a:t> 15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A1B2083-D9F4-7141-BE13-FD57BECB8BA6}"/>
                </a:ext>
              </a:extLst>
            </p:cNvPr>
            <p:cNvSpPr/>
            <p:nvPr/>
          </p:nvSpPr>
          <p:spPr>
            <a:xfrm>
              <a:off x="4200801" y="3564536"/>
              <a:ext cx="1848064" cy="3158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  <a:latin typeface="Ubuntu Condensed" panose="020B0506030602030204" pitchFamily="34" charset="0"/>
                </a:rPr>
                <a:t>Abstract Input</a:t>
              </a:r>
              <a:endParaRPr lang="en-US" dirty="0">
                <a:latin typeface="Ubuntu Condensed" panose="020B050603060203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6CA64F7-61F3-5A40-BED2-64A3B56C8CB8}"/>
                </a:ext>
              </a:extLst>
            </p:cNvPr>
            <p:cNvSpPr/>
            <p:nvPr/>
          </p:nvSpPr>
          <p:spPr>
            <a:xfrm>
              <a:off x="6993090" y="3582475"/>
              <a:ext cx="1832652" cy="3158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Ubuntu Condensed" panose="020B0506030602030204" pitchFamily="34" charset="0"/>
                </a:rPr>
                <a:t>Concrete Input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EFA83A6-B59B-1548-B6C7-C2007AADEE04}"/>
                </a:ext>
              </a:extLst>
            </p:cNvPr>
            <p:cNvSpPr/>
            <p:nvPr/>
          </p:nvSpPr>
          <p:spPr>
            <a:xfrm>
              <a:off x="7130788" y="4249971"/>
              <a:ext cx="1618121" cy="5528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Ubuntu Condensed" panose="020B0506030602030204" pitchFamily="34" charset="0"/>
                </a:rPr>
                <a:t>Concrete </a:t>
              </a:r>
              <a:br>
                <a:rPr lang="en-US" dirty="0">
                  <a:solidFill>
                    <a:srgbClr val="FF0000"/>
                  </a:solidFill>
                  <a:latin typeface="Ubuntu Condensed" panose="020B0506030602030204" pitchFamily="34" charset="0"/>
                </a:rPr>
              </a:br>
              <a:r>
                <a:rPr lang="en-US" dirty="0">
                  <a:solidFill>
                    <a:srgbClr val="FF0000"/>
                  </a:solidFill>
                  <a:latin typeface="Ubuntu Condensed" panose="020B0506030602030204" pitchFamily="34" charset="0"/>
                </a:rPr>
                <a:t>Output / CEX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26BBFEB-5922-0044-B9EA-75FF00FFC672}"/>
                </a:ext>
              </a:extLst>
            </p:cNvPr>
            <p:cNvSpPr/>
            <p:nvPr/>
          </p:nvSpPr>
          <p:spPr>
            <a:xfrm>
              <a:off x="4219664" y="4232155"/>
              <a:ext cx="1618121" cy="5528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  <a:latin typeface="Ubuntu Condensed" panose="020B0506030602030204" pitchFamily="34" charset="0"/>
                </a:rPr>
                <a:t>Abstract </a:t>
              </a:r>
              <a:br>
                <a:rPr lang="en-US" dirty="0">
                  <a:solidFill>
                    <a:srgbClr val="00B050"/>
                  </a:solidFill>
                  <a:latin typeface="Ubuntu Condensed" panose="020B0506030602030204" pitchFamily="34" charset="0"/>
                </a:rPr>
              </a:br>
              <a:r>
                <a:rPr lang="en-US" dirty="0">
                  <a:solidFill>
                    <a:srgbClr val="00B050"/>
                  </a:solidFill>
                  <a:latin typeface="Ubuntu Condensed" panose="020B0506030602030204" pitchFamily="34" charset="0"/>
                </a:rPr>
                <a:t>Output / CEX</a:t>
              </a:r>
              <a:endParaRPr lang="en-US" dirty="0">
                <a:latin typeface="Ubuntu Condensed" panose="020B05060306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5336039"/>
      </p:ext>
    </p:extLst>
  </p:cSld>
  <p:clrMapOvr>
    <a:masterClrMapping/>
  </p:clrMapOvr>
</p:sld>
</file>

<file path=ppt/theme/theme1.xml><?xml version="1.0" encoding="utf-8"?>
<a:theme xmlns:a="http://schemas.openxmlformats.org/drawingml/2006/main" name="SCoS_CD_201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SCoS_CD_2013</Template>
  <TotalTime>1749</TotalTime>
  <Words>501</Words>
  <Application>Microsoft Macintosh PowerPoint</Application>
  <PresentationFormat>On-screen Show (4:3)</PresentationFormat>
  <Paragraphs>112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ＭＳ Ｐゴシック</vt:lpstr>
      <vt:lpstr>Arial</vt:lpstr>
      <vt:lpstr>Calibri</vt:lpstr>
      <vt:lpstr>Cambria Math</vt:lpstr>
      <vt:lpstr>Gill Sans MT</vt:lpstr>
      <vt:lpstr>Helvetica Light</vt:lpstr>
      <vt:lpstr>Lucida Grande</vt:lpstr>
      <vt:lpstr>Ubuntu</vt:lpstr>
      <vt:lpstr>Ubuntu Condensed</vt:lpstr>
      <vt:lpstr>Ubuntu Light</vt:lpstr>
      <vt:lpstr>Wingdings</vt:lpstr>
      <vt:lpstr>Wingdings 3</vt:lpstr>
      <vt:lpstr>SCoS_CD_2013</vt:lpstr>
      <vt:lpstr>Benutzerdefiniertes Design</vt:lpstr>
      <vt:lpstr>PowerPoint Presentation</vt:lpstr>
      <vt:lpstr>Reminder</vt:lpstr>
      <vt:lpstr>Active Learning</vt:lpstr>
      <vt:lpstr>Myhill-Nerode Theorem</vt:lpstr>
      <vt:lpstr>Abstract Automata Learning  in Action</vt:lpstr>
      <vt:lpstr>Abstract Automata Learning</vt:lpstr>
      <vt:lpstr>Myhill-Nerode Theorem for Abstraction α</vt:lpstr>
      <vt:lpstr>Abstract Automata Learning</vt:lpstr>
      <vt:lpstr>Learning with Abstraction</vt:lpstr>
      <vt:lpstr>Counterexamples</vt:lpstr>
      <vt:lpstr>Counterexamples for Abstraction</vt:lpstr>
      <vt:lpstr>Abstraction Refinement</vt:lpstr>
      <vt:lpstr>Divergent</vt:lpstr>
      <vt:lpstr>Example 1</vt:lpstr>
      <vt:lpstr>Example 1contd.</vt:lpstr>
      <vt:lpstr>Example 1contd.</vt:lpstr>
    </vt:vector>
  </TitlesOfParts>
  <Manager/>
  <Company>IAIK, TU-Graz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AKDV - LTL and CTL</dc:title>
  <dc:subject/>
  <dc:creator>Masoud Ebrahimi</dc:creator>
  <cp:keywords/>
  <dc:description/>
  <cp:lastModifiedBy>Ebrahimi, Masoud</cp:lastModifiedBy>
  <cp:revision>476</cp:revision>
  <cp:lastPrinted>2012-12-13T06:14:19Z</cp:lastPrinted>
  <dcterms:created xsi:type="dcterms:W3CDTF">2013-03-05T08:20:48Z</dcterms:created>
  <dcterms:modified xsi:type="dcterms:W3CDTF">2021-08-09T14:29:49Z</dcterms:modified>
  <cp:category/>
</cp:coreProperties>
</file>

<file path=docProps/thumbnail.jpeg>
</file>